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1097280"/>
            <a:ext cx="54864" cy="4572000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10972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REGEN STUTTGART · 9 MAY 2026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554480"/>
            <a:ext cx="105156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Kas-İskelet Sisteminde</a:t>
            </a:r>
            <a:endParaRPr lang="en-US" sz="56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Rejeneratif Tıp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914400" y="3931920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CBD5E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Geleneksel tedavilerden ekzozomlara — kanıt, klinik uygulama ve geleceğe bakış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914400" y="5486400"/>
            <a:ext cx="36576" cy="822960"/>
          </a:xfrm>
          <a:prstGeom prst="rect">
            <a:avLst/>
          </a:prstGeom>
          <a:solidFill>
            <a:srgbClr val="DC6E4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54864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Op. Dr. Mustafa Kemal Altunlu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585216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Ortopedi ve Travmatoloji · Antalya, Türkiye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503920" y="585216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800" kern="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STUTTGART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— COST-EFEKTIVITE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9875520" y="365760"/>
            <a:ext cx="91440" cy="91440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4" name="Text 2"/>
          <p:cNvSpPr/>
          <p:nvPr/>
        </p:nvSpPr>
        <p:spPr>
          <a:xfrm>
            <a:off x="10012680" y="29260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Rejeneratif Ortopedi · Stuttgart 2026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4465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229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Maliyet ve değer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548640" y="15087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Karmaşıklık arttıkça maliyet de artar — ama klinik fayda her zaman doğrusal değildir.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194560"/>
            <a:ext cx="2331720" cy="41148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2194560"/>
            <a:ext cx="2331720" cy="54864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237744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PRP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777240" y="2834640"/>
            <a:ext cx="1874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C6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777240" y="3520440"/>
            <a:ext cx="1874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Göreceli maliyet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77240" y="3840480"/>
            <a:ext cx="1874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KARMAŞIKLIK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777240" y="4041648"/>
            <a:ext cx="1874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Düşük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77240" y="4434840"/>
            <a:ext cx="1874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Ofis-içi, 15 dk, otolog. Hızlı eğitim, tek seans yetenek.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77240" y="5486400"/>
            <a:ext cx="1874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DC6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İYİ KULLANIM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777240" y="5687568"/>
            <a:ext cx="1874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Erken evre OA, akut yumuşak doku, sporcu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520440" y="2194560"/>
            <a:ext cx="2331720" cy="41148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9" name="Shape 17"/>
          <p:cNvSpPr/>
          <p:nvPr/>
        </p:nvSpPr>
        <p:spPr>
          <a:xfrm>
            <a:off x="3520440" y="2194560"/>
            <a:ext cx="2331720" cy="54864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20" name="Text 18"/>
          <p:cNvSpPr/>
          <p:nvPr/>
        </p:nvSpPr>
        <p:spPr>
          <a:xfrm>
            <a:off x="3749040" y="237744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PRF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3749040" y="2834640"/>
            <a:ext cx="1874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C6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3749040" y="3520440"/>
            <a:ext cx="1874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Göreceli maliyet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3749040" y="3840480"/>
            <a:ext cx="1874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KARMAŞIKLIK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3749040" y="4041648"/>
            <a:ext cx="1874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Düşük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749040" y="4434840"/>
            <a:ext cx="1874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Antikoagülansız, tek santrifüj. Fibrin matriks uzun salınım sağlar.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749040" y="5486400"/>
            <a:ext cx="1874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DC6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İYİ KULLANIM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3749040" y="5687568"/>
            <a:ext cx="1874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Estetik, yara, kıkırdak adjuvan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492240" y="2194560"/>
            <a:ext cx="2331720" cy="41148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9" name="Shape 27"/>
          <p:cNvSpPr/>
          <p:nvPr/>
        </p:nvSpPr>
        <p:spPr>
          <a:xfrm>
            <a:off x="6492240" y="2194560"/>
            <a:ext cx="2331720" cy="54864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30" name="Text 28"/>
          <p:cNvSpPr/>
          <p:nvPr/>
        </p:nvSpPr>
        <p:spPr>
          <a:xfrm>
            <a:off x="6720840" y="237744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BMAC / SVF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6720840" y="2834640"/>
            <a:ext cx="1874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C6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€€€</a:t>
            </a:r>
            <a:endParaRPr lang="en-US" sz="3600" dirty="0"/>
          </a:p>
        </p:txBody>
      </p:sp>
      <p:sp>
        <p:nvSpPr>
          <p:cNvPr id="32" name="Text 30"/>
          <p:cNvSpPr/>
          <p:nvPr/>
        </p:nvSpPr>
        <p:spPr>
          <a:xfrm>
            <a:off x="6720840" y="3520440"/>
            <a:ext cx="1874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Göreceli maliyet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720840" y="3840480"/>
            <a:ext cx="1874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KARMAŞIKLIK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6720840" y="4041648"/>
            <a:ext cx="1874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Orta-Yüksek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6720840" y="4434840"/>
            <a:ext cx="1874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kit gerektirir (Marrow Cellution, STEMPIA). Hasta seçimi kritik.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720840" y="5486400"/>
            <a:ext cx="1874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DC6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İYİ KULLANIM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6720840" y="5687568"/>
            <a:ext cx="1874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İleri OA, kıkırdak defekti, BME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9464040" y="2194560"/>
            <a:ext cx="2331720" cy="41148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9" name="Shape 37"/>
          <p:cNvSpPr/>
          <p:nvPr/>
        </p:nvSpPr>
        <p:spPr>
          <a:xfrm>
            <a:off x="9464040" y="2194560"/>
            <a:ext cx="2331720" cy="54864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40" name="Text 38"/>
          <p:cNvSpPr/>
          <p:nvPr/>
        </p:nvSpPr>
        <p:spPr>
          <a:xfrm>
            <a:off x="9692640" y="237744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Ekzozom</a:t>
            </a:r>
            <a:endParaRPr lang="en-US" sz="1800" dirty="0"/>
          </a:p>
        </p:txBody>
      </p:sp>
      <p:sp>
        <p:nvSpPr>
          <p:cNvPr id="41" name="Text 39"/>
          <p:cNvSpPr/>
          <p:nvPr/>
        </p:nvSpPr>
        <p:spPr>
          <a:xfrm>
            <a:off x="9692640" y="2834640"/>
            <a:ext cx="1874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C6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€€€€</a:t>
            </a:r>
            <a:endParaRPr lang="en-US" sz="3600" dirty="0"/>
          </a:p>
        </p:txBody>
      </p:sp>
      <p:sp>
        <p:nvSpPr>
          <p:cNvPr id="42" name="Text 40"/>
          <p:cNvSpPr/>
          <p:nvPr/>
        </p:nvSpPr>
        <p:spPr>
          <a:xfrm>
            <a:off x="9692640" y="3520440"/>
            <a:ext cx="1874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Göreceli maliyet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9692640" y="3840480"/>
            <a:ext cx="1874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KARMAŞIKLIK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9692640" y="4041648"/>
            <a:ext cx="1874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9692640" y="4434840"/>
            <a:ext cx="1874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Kit alımı pahalı; uygulama basit. Off-the-shelf — iş akışı basitleşir.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9692640" y="5486400"/>
            <a:ext cx="1874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DC6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İYİ KULLANIM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9692640" y="5687568"/>
            <a:ext cx="1874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endikasyonlar, kombinasyon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548640" y="64465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Maliyet, ürün, ülke ve uygulama setine göre değişir; tablo göreceli karşılaştırma içindir.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— VAKA ÖRNEĞI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9875520" y="365760"/>
            <a:ext cx="91440" cy="91440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4" name="Text 2"/>
          <p:cNvSpPr/>
          <p:nvPr/>
        </p:nvSpPr>
        <p:spPr>
          <a:xfrm>
            <a:off x="10012680" y="29260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Rejeneratif Ortopedi · Stuttgart 2026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4465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229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Vaka — sentez yaklaşımı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15087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58 yaş kadın, bilateral diz ağrısı (KL II–III), 8 yıllık fizik tedavi ve NSAİİ yanıtsız.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194560"/>
            <a:ext cx="3520440" cy="4297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2194560"/>
            <a:ext cx="3520440" cy="548640"/>
          </a:xfrm>
          <a:prstGeom prst="rect">
            <a:avLst/>
          </a:prstGeom>
          <a:solidFill>
            <a:srgbClr val="DC6E47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228600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BAŞLANGIÇ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22960" y="28803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Klinik tablo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3383280"/>
            <a:ext cx="310896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VAS skoru: 8/10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WOMAC ağrı: 68/100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Merdiven inişinde belirgin krepitasyon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Sabah tutukluğu 30 dk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Steroid enjeksiyonu yarar göstermedi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434840" y="2194560"/>
            <a:ext cx="3520440" cy="4297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434840" y="2194560"/>
            <a:ext cx="3520440" cy="548640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15" name="Text 13"/>
          <p:cNvSpPr/>
          <p:nvPr/>
        </p:nvSpPr>
        <p:spPr>
          <a:xfrm>
            <a:off x="4709160" y="228600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PROTOKOL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709160" y="28803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Tedavi planı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4709160" y="3383280"/>
            <a:ext cx="310896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 0: Ekzozom 1 mL IA + LP-PRP 4 mL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 30: Ekzozom 1 mL IA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 60: PRP boost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 90: Ekzozom 1 mL IA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USG eşliğinde, kuadriseps güçlendirme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8321040" y="2194560"/>
            <a:ext cx="3520440" cy="4297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321040" y="2194560"/>
            <a:ext cx="3520440" cy="54864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0" name="Text 18"/>
          <p:cNvSpPr/>
          <p:nvPr/>
        </p:nvSpPr>
        <p:spPr>
          <a:xfrm>
            <a:off x="8595360" y="228600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AY SONRA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595360" y="28803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Sonuç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8595360" y="3383280"/>
            <a:ext cx="310896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VAS skoru: 2/10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WOMAC ağrı: 18/100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Krepitasyon belirgin azaldı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Sabah tutukluğu &lt; 5 dk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Hasta günlük yürüyüşe geri döndü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48640" y="640080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vaka eğitim amaçlıdır. Bireysel sonuçlar değişiklik gösterir; protokoller hekimin klinik değerlendirmesine göre kişiselleştirilir.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— GÜVENLIK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9875520" y="365760"/>
            <a:ext cx="91440" cy="91440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4" name="Text 2"/>
          <p:cNvSpPr/>
          <p:nvPr/>
        </p:nvSpPr>
        <p:spPr>
          <a:xfrm>
            <a:off x="10012680" y="29260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Rejeneratif Ortopedi · Stuttgart 2026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4465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229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Yan etkiler ve güvenlik profili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15087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rejeneratif ajanlar genel olarak iyi tolere edilir; ancak risk-fayda tartışması her hasta için bireyseldir.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194560"/>
            <a:ext cx="5486400" cy="502920"/>
          </a:xfrm>
          <a:prstGeom prst="rect">
            <a:avLst/>
          </a:prstGeom>
          <a:solidFill>
            <a:srgbClr val="B45309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228600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Yaygın görülen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548640" y="2834640"/>
            <a:ext cx="36576" cy="502920"/>
          </a:xfrm>
          <a:prstGeom prst="rect">
            <a:avLst/>
          </a:prstGeom>
          <a:solidFill>
            <a:srgbClr val="B45309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816352"/>
            <a:ext cx="5120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Enjeksiyon sonrası ağrı / hassasiyet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731520" y="3072384"/>
            <a:ext cx="5120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1–4 gün; tipik olarak parasetamolle kontrol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48640" y="3401568"/>
            <a:ext cx="36576" cy="502920"/>
          </a:xfrm>
          <a:prstGeom prst="rect">
            <a:avLst/>
          </a:prstGeom>
          <a:solidFill>
            <a:srgbClr val="B45309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3383280"/>
            <a:ext cx="5120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Geçici şişlik ve kızarıklık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731520" y="3639312"/>
            <a:ext cx="5120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Lokal inflamatuvar yanıt — tedavinin parçası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48640" y="3968496"/>
            <a:ext cx="36576" cy="502920"/>
          </a:xfrm>
          <a:prstGeom prst="rect">
            <a:avLst/>
          </a:prstGeom>
          <a:solidFill>
            <a:srgbClr val="B45309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3950208"/>
            <a:ext cx="5120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Hafif ısı artışı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731520" y="4206240"/>
            <a:ext cx="5120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 48 saat; soğuk uygulama önerilmez (anti-inflamatuvar etki istenmez)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48640" y="4535424"/>
            <a:ext cx="36576" cy="502920"/>
          </a:xfrm>
          <a:prstGeom prst="rect">
            <a:avLst/>
          </a:prstGeom>
          <a:solidFill>
            <a:srgbClr val="B45309"/>
          </a:solidFill>
          <a:ln/>
        </p:spPr>
      </p:sp>
      <p:sp>
        <p:nvSpPr>
          <p:cNvPr id="20" name="Text 18"/>
          <p:cNvSpPr/>
          <p:nvPr/>
        </p:nvSpPr>
        <p:spPr>
          <a:xfrm>
            <a:off x="731520" y="4517136"/>
            <a:ext cx="5120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Vazovagal senkop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731520" y="4773168"/>
            <a:ext cx="5120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Nadiren, enjeksiyon stresine bağlı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492240" y="2194560"/>
            <a:ext cx="5486400" cy="502920"/>
          </a:xfrm>
          <a:prstGeom prst="rect">
            <a:avLst/>
          </a:prstGeom>
          <a:solidFill>
            <a:srgbClr val="DC6E47"/>
          </a:solidFill>
          <a:ln/>
        </p:spPr>
      </p:sp>
      <p:sp>
        <p:nvSpPr>
          <p:cNvPr id="23" name="Text 21"/>
          <p:cNvSpPr/>
          <p:nvPr/>
        </p:nvSpPr>
        <p:spPr>
          <a:xfrm>
            <a:off x="6766560" y="228600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Kontrendikasyonlar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6492240" y="2834640"/>
            <a:ext cx="36576" cy="502920"/>
          </a:xfrm>
          <a:prstGeom prst="rect">
            <a:avLst/>
          </a:prstGeom>
          <a:solidFill>
            <a:srgbClr val="DC6E47"/>
          </a:solidFill>
          <a:ln/>
        </p:spPr>
      </p:sp>
      <p:sp>
        <p:nvSpPr>
          <p:cNvPr id="25" name="Text 23"/>
          <p:cNvSpPr/>
          <p:nvPr/>
        </p:nvSpPr>
        <p:spPr>
          <a:xfrm>
            <a:off x="6675120" y="2816352"/>
            <a:ext cx="5120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Aktif eklem enfeksiyonu / sepsis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6675120" y="3072384"/>
            <a:ext cx="5120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Mutlak kontrendikasyon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492240" y="3401568"/>
            <a:ext cx="36576" cy="502920"/>
          </a:xfrm>
          <a:prstGeom prst="rect">
            <a:avLst/>
          </a:prstGeom>
          <a:solidFill>
            <a:srgbClr val="DC6E47"/>
          </a:solidFill>
          <a:ln/>
        </p:spPr>
      </p:sp>
      <p:sp>
        <p:nvSpPr>
          <p:cNvPr id="28" name="Text 26"/>
          <p:cNvSpPr/>
          <p:nvPr/>
        </p:nvSpPr>
        <p:spPr>
          <a:xfrm>
            <a:off x="6675120" y="3383280"/>
            <a:ext cx="5120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Aktif malignite / metastaz şüphesi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6675120" y="3639312"/>
            <a:ext cx="5120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Pro-anjiyogenik etki nedeniyle teorik risk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492240" y="3968496"/>
            <a:ext cx="36576" cy="502920"/>
          </a:xfrm>
          <a:prstGeom prst="rect">
            <a:avLst/>
          </a:prstGeom>
          <a:solidFill>
            <a:srgbClr val="DC6E47"/>
          </a:solidFill>
          <a:ln/>
        </p:spPr>
      </p:sp>
      <p:sp>
        <p:nvSpPr>
          <p:cNvPr id="31" name="Text 29"/>
          <p:cNvSpPr/>
          <p:nvPr/>
        </p:nvSpPr>
        <p:spPr>
          <a:xfrm>
            <a:off x="6675120" y="3950208"/>
            <a:ext cx="5120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Trombositopeni (PRP için)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6675120" y="4206240"/>
            <a:ext cx="5120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&lt;150.000/μL — yeterli platelet konsantrasyonu sağlanamaz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492240" y="4535424"/>
            <a:ext cx="36576" cy="502920"/>
          </a:xfrm>
          <a:prstGeom prst="rect">
            <a:avLst/>
          </a:prstGeom>
          <a:solidFill>
            <a:srgbClr val="DC6E47"/>
          </a:solidFill>
          <a:ln/>
        </p:spPr>
      </p:sp>
      <p:sp>
        <p:nvSpPr>
          <p:cNvPr id="34" name="Text 32"/>
          <p:cNvSpPr/>
          <p:nvPr/>
        </p:nvSpPr>
        <p:spPr>
          <a:xfrm>
            <a:off x="6675120" y="4517136"/>
            <a:ext cx="5120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Gebelik / emzirme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6675120" y="4773168"/>
            <a:ext cx="5120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 yetersizliği — ertelenmesi önerilir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6492240" y="5102352"/>
            <a:ext cx="36576" cy="502920"/>
          </a:xfrm>
          <a:prstGeom prst="rect">
            <a:avLst/>
          </a:prstGeom>
          <a:solidFill>
            <a:srgbClr val="DC6E47"/>
          </a:solidFill>
          <a:ln/>
        </p:spPr>
      </p:sp>
      <p:sp>
        <p:nvSpPr>
          <p:cNvPr id="37" name="Text 35"/>
          <p:cNvSpPr/>
          <p:nvPr/>
        </p:nvSpPr>
        <p:spPr>
          <a:xfrm>
            <a:off x="6675120" y="5084064"/>
            <a:ext cx="5120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Antikoagülan tedavi</a:t>
            </a:r>
            <a:endParaRPr lang="en-US" sz="1150" dirty="0"/>
          </a:p>
        </p:txBody>
      </p:sp>
      <p:sp>
        <p:nvSpPr>
          <p:cNvPr id="38" name="Text 36"/>
          <p:cNvSpPr/>
          <p:nvPr/>
        </p:nvSpPr>
        <p:spPr>
          <a:xfrm>
            <a:off x="6675120" y="5340096"/>
            <a:ext cx="5120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Geçici kesilmesi gerekebilir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48640" y="64465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Otolog ürünlerin (PRP, BMAC, SVF) major komplikasyon oranı RKÇ'lerde &lt;%1; donör taranmış allojenik ekzozomlarda HLA-uyumsuzluğu raporlanmamıştır.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— REGÜLASYON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9875520" y="365760"/>
            <a:ext cx="91440" cy="91440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4" name="Text 2"/>
          <p:cNvSpPr/>
          <p:nvPr/>
        </p:nvSpPr>
        <p:spPr>
          <a:xfrm>
            <a:off x="10012680" y="29260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Rejeneratif Ortopedi · Stuttgart 2026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4465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229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Düzenleyici çerçeve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548640" y="15087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Hangi ürün hangi yoldan onay alır — Almanya'da çalışan klinisyen için pratik özet.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194560"/>
            <a:ext cx="3657600" cy="4206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2194560"/>
            <a:ext cx="3657600" cy="64008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23317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🇺🇸  FDA (ABD)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77240" y="2971800"/>
            <a:ext cx="3200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PRP, BMAC, SVF — '361 yolu' altında 'minimal manipülasyon' ve 'homolog kullanım' kriterleri sağlanırsa otolog kullanım için ek onay gerekmez. Genişletilmiş hücre kültürü 351 yoluna girer ve IND gerektirir.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777240" y="5212080"/>
            <a:ext cx="548640" cy="0"/>
          </a:xfrm>
          <a:prstGeom prst="line">
            <a:avLst/>
          </a:prstGeom>
          <a:noFill/>
          <a:ln w="25400">
            <a:solidFill>
              <a:srgbClr val="1E40A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77240" y="534924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i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Ekzozomlar — şu an FDA onaylı 'rejeneratif tedavi' yok; HCT/P (insan hücre/doku) sınıfı altında değerlendirilir.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434840" y="2194560"/>
            <a:ext cx="3657600" cy="4206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434840" y="2194560"/>
            <a:ext cx="3657600" cy="64008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6" name="Text 14"/>
          <p:cNvSpPr/>
          <p:nvPr/>
        </p:nvSpPr>
        <p:spPr>
          <a:xfrm>
            <a:off x="4663440" y="23317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🇪🇺  EMA &amp; ATMP (Avrupa)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663440" y="2971800"/>
            <a:ext cx="3200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Otolog ürünler 'hospital exemption' ile bireyselleştirilmiş tedavi olarak uygulanabilir. Endüstriyel ölçekte üretim Advanced Therapy Medicinal Product (ATMP) onayı gerektirir.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663440" y="5212080"/>
            <a:ext cx="548640" cy="0"/>
          </a:xfrm>
          <a:prstGeom prst="line">
            <a:avLst/>
          </a:prstGeom>
          <a:noFill/>
          <a:ln w="25400">
            <a:solidFill>
              <a:srgbClr val="05966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63440" y="534924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i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Almanya — Arzneimittelgesetz (AMG) §4b 'hospital exemption' uygulamaları üye-devlet düzeyinde düzenler; klinikler PEI (Paul-Ehrlich-Institut) bildirimi yapar.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8321040" y="2194560"/>
            <a:ext cx="3291840" cy="4206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321040" y="2194560"/>
            <a:ext cx="3291840" cy="640080"/>
          </a:xfrm>
          <a:prstGeom prst="rect">
            <a:avLst/>
          </a:prstGeom>
          <a:solidFill>
            <a:srgbClr val="B45309"/>
          </a:solidFill>
          <a:ln/>
        </p:spPr>
      </p:sp>
      <p:sp>
        <p:nvSpPr>
          <p:cNvPr id="22" name="Text 20"/>
          <p:cNvSpPr/>
          <p:nvPr/>
        </p:nvSpPr>
        <p:spPr>
          <a:xfrm>
            <a:off x="8549640" y="233172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🇹🇷  TİTCK (Türkiye)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8549640" y="2971800"/>
            <a:ext cx="28346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Otolog kan ürünleri (PRP, PRF) klinikte hekim sorumluluğunda uygulanır. Allojenik hücresel ürünler ve ekzozomlar TİTCK izni ve dokuların izlenebilirlik kayıtları gerektirir.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8549640" y="5212080"/>
            <a:ext cx="548640" cy="0"/>
          </a:xfrm>
          <a:prstGeom prst="line">
            <a:avLst/>
          </a:prstGeom>
          <a:noFill/>
          <a:ln w="25400">
            <a:solidFill>
              <a:srgbClr val="B4530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549640" y="5349240"/>
            <a:ext cx="2834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i="1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İthal ekzozom ürünleri için ürün kayıt belgesi ve donör tarama raporları muhakkak istenir.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548640" y="640080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C6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Klinisyen sorumluluğu: ürünün düzenleyici sınıfını, donör güvenliğini ve dokunulmuş aydınlatılmış onamı her zaman doğrulamak.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— GELECEK PERSPEKTIF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9875520" y="365760"/>
            <a:ext cx="91440" cy="91440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4" name="Text 2"/>
          <p:cNvSpPr/>
          <p:nvPr/>
        </p:nvSpPr>
        <p:spPr>
          <a:xfrm>
            <a:off x="10012680" y="29260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Rejeneratif Ortopedi · Stuttgart 2026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4465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229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Sonraki nesil ortobiyolojikler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15087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Bugünden bakıldığında 5 yıl sonrasında klinik pratik nasıl şekillenecek?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286000"/>
            <a:ext cx="2331720" cy="41148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9" name="Shape 7"/>
          <p:cNvSpPr/>
          <p:nvPr/>
        </p:nvSpPr>
        <p:spPr>
          <a:xfrm>
            <a:off x="1417320" y="2606040"/>
            <a:ext cx="594360" cy="594360"/>
          </a:xfrm>
          <a:prstGeom prst="ellipse">
            <a:avLst/>
          </a:prstGeom>
          <a:solidFill>
            <a:srgbClr val="0F766E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7048" y="2715768"/>
            <a:ext cx="374904" cy="374904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777240" y="3383280"/>
            <a:ext cx="1874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Mühendislik ekzozomu</a:t>
            </a:r>
            <a:endParaRPr lang="en-US" sz="1500" dirty="0"/>
          </a:p>
        </p:txBody>
      </p:sp>
      <p:sp>
        <p:nvSpPr>
          <p:cNvPr id="12" name="Text 9"/>
          <p:cNvSpPr/>
          <p:nvPr/>
        </p:nvSpPr>
        <p:spPr>
          <a:xfrm>
            <a:off x="777240" y="4069080"/>
            <a:ext cx="18745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Spesifik miRNA yüklü, hedef-dokuya yönlendirilmiş 'engineered' ekzozomlar. Kıkırdak rejenerasyonu için miR-136-5p, miR-140 yüklü vezikül araştırmaları aktif.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3520440" y="2286000"/>
            <a:ext cx="2331720" cy="41148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4" name="Shape 11"/>
          <p:cNvSpPr/>
          <p:nvPr/>
        </p:nvSpPr>
        <p:spPr>
          <a:xfrm>
            <a:off x="4389120" y="2606040"/>
            <a:ext cx="594360" cy="594360"/>
          </a:xfrm>
          <a:prstGeom prst="ellipse">
            <a:avLst/>
          </a:prstGeom>
          <a:solidFill>
            <a:srgbClr val="0F766E"/>
          </a:solidFill>
          <a:ln/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8848" y="2715768"/>
            <a:ext cx="374904" cy="374904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3749040" y="3383280"/>
            <a:ext cx="1874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destekli kişiselleştirme</a:t>
            </a:r>
            <a:endParaRPr lang="en-US" sz="1500" dirty="0"/>
          </a:p>
        </p:txBody>
      </p:sp>
      <p:sp>
        <p:nvSpPr>
          <p:cNvPr id="17" name="Text 13"/>
          <p:cNvSpPr/>
          <p:nvPr/>
        </p:nvSpPr>
        <p:spPr>
          <a:xfrm>
            <a:off x="3749040" y="4069080"/>
            <a:ext cx="18745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Hasta MR'ı, biyobelirteci, genetik profili ve PRP konsantrasyonu birlikte analiz edilerek bireysel doz ve protokol önerisi sunan klinik karar destek sistemleri.</a:t>
            </a:r>
            <a:endParaRPr lang="en-US" sz="1050" dirty="0"/>
          </a:p>
        </p:txBody>
      </p:sp>
      <p:sp>
        <p:nvSpPr>
          <p:cNvPr id="18" name="Shape 14"/>
          <p:cNvSpPr/>
          <p:nvPr/>
        </p:nvSpPr>
        <p:spPr>
          <a:xfrm>
            <a:off x="6492240" y="2286000"/>
            <a:ext cx="2331720" cy="41148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9" name="Shape 15"/>
          <p:cNvSpPr/>
          <p:nvPr/>
        </p:nvSpPr>
        <p:spPr>
          <a:xfrm>
            <a:off x="7360920" y="2606040"/>
            <a:ext cx="594360" cy="594360"/>
          </a:xfrm>
          <a:prstGeom prst="ellipse">
            <a:avLst/>
          </a:prstGeom>
          <a:solidFill>
            <a:srgbClr val="0F766E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0648" y="2715768"/>
            <a:ext cx="374904" cy="374904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720840" y="3383280"/>
            <a:ext cx="1874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Scaffold + rejeneratif ajan</a:t>
            </a:r>
            <a:endParaRPr lang="en-US" sz="1500" dirty="0"/>
          </a:p>
        </p:txBody>
      </p:sp>
      <p:sp>
        <p:nvSpPr>
          <p:cNvPr id="22" name="Text 17"/>
          <p:cNvSpPr/>
          <p:nvPr/>
        </p:nvSpPr>
        <p:spPr>
          <a:xfrm>
            <a:off x="6720840" y="4069080"/>
            <a:ext cx="18745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3D-baskılı biyomalzemeyle entegre BMAC veya ekzozom — kıkırdak ve segmental kemik defektleri için doku mühendisliği yaklaşımı.</a:t>
            </a:r>
            <a:endParaRPr lang="en-US" sz="1050" dirty="0"/>
          </a:p>
        </p:txBody>
      </p:sp>
      <p:sp>
        <p:nvSpPr>
          <p:cNvPr id="23" name="Shape 18"/>
          <p:cNvSpPr/>
          <p:nvPr/>
        </p:nvSpPr>
        <p:spPr>
          <a:xfrm>
            <a:off x="9464040" y="2286000"/>
            <a:ext cx="2331720" cy="41148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4" name="Shape 19"/>
          <p:cNvSpPr/>
          <p:nvPr/>
        </p:nvSpPr>
        <p:spPr>
          <a:xfrm>
            <a:off x="10332720" y="2606040"/>
            <a:ext cx="594360" cy="594360"/>
          </a:xfrm>
          <a:prstGeom prst="ellipse">
            <a:avLst/>
          </a:prstGeom>
          <a:solidFill>
            <a:srgbClr val="0F766E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2448" y="2715768"/>
            <a:ext cx="374904" cy="374904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9692640" y="3383280"/>
            <a:ext cx="1874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iPSC ve gen tedavisi</a:t>
            </a:r>
            <a:endParaRPr lang="en-US" sz="1500" dirty="0"/>
          </a:p>
        </p:txBody>
      </p:sp>
      <p:sp>
        <p:nvSpPr>
          <p:cNvPr id="27" name="Text 21"/>
          <p:cNvSpPr/>
          <p:nvPr/>
        </p:nvSpPr>
        <p:spPr>
          <a:xfrm>
            <a:off x="9692640" y="4069080"/>
            <a:ext cx="18745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İndüklenmiş pluripotent kök hücreden türetilmiş ekzozom; CRISPR-modifiye kondrosit transferi. Şu an erken faz — ama klinik adımlar atılıyor.</a:t>
            </a:r>
            <a:endParaRPr lang="en-US" sz="1050" dirty="0"/>
          </a:p>
        </p:txBody>
      </p:sp>
      <p:sp>
        <p:nvSpPr>
          <p:cNvPr id="28" name="Text 22"/>
          <p:cNvSpPr/>
          <p:nvPr/>
        </p:nvSpPr>
        <p:spPr>
          <a:xfrm>
            <a:off x="548640" y="640080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Ortak motif: hücreden sinyale, sinyalden hassas hedeflemeye — daha az invaziv, daha kişisel, daha kanıt-bazlı.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— TEMEL MESAJLAR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9875520" y="365760"/>
            <a:ext cx="91440" cy="91440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4" name="Text 2"/>
          <p:cNvSpPr/>
          <p:nvPr/>
        </p:nvSpPr>
        <p:spPr>
          <a:xfrm>
            <a:off x="10012680" y="29260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Rejeneratif Ortopedi · Stuttgart 2026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4465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229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Kapanışta hatırlanacaklar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822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C6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1463040" y="1828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PRP, kanıtlanmış başlangıç noktasıdır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463040" y="2240280"/>
            <a:ext cx="10058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Diz OA'da plasebo, HA ve kortikosteroide üstün — özellikle LP-PRP, KL I–III hastalarda. 2025 meta-analizleri klinik anlamlılığı doğruluyor.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1463040" y="2697480"/>
            <a:ext cx="100584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697480"/>
            <a:ext cx="822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C6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1463040" y="27432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Otolog hücresel tedaviler ileri patolojide işlev görür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463040" y="3154680"/>
            <a:ext cx="10058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BMAC kemik iliği ödemi ve kıkırdak defektinde, SVF/MFAT diz OA'da PRP'ye eşdeğer. Premium teknik (Marrow Cellution, STEMPIA) sonucu doğrudan etkiler.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1463040" y="3611880"/>
            <a:ext cx="100584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3611880"/>
            <a:ext cx="822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C6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1463040" y="36576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Ekzozom, hücresizliğin getirdiği özgürlüktür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463040" y="4069080"/>
            <a:ext cx="10058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Off-the-shelf, HLA-negatif, standartlaştırılabilir. Umbilikal kord MSC kaynaklı — bitkisel/hayvansaldan biyolojik olarak farklı sınıf.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1463040" y="4526280"/>
            <a:ext cx="100584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4526280"/>
            <a:ext cx="822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C6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1463040" y="45720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Kombinasyon protokolleri tek-ajan tedaviden üstündür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463040" y="4983480"/>
            <a:ext cx="10058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PRP + Ekzozom, BMAC + Ekzozom, BMAC + scaffold — sinerjistik yaklaşımlar 2025–2026 trendinin merkezinde.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1463040" y="5440680"/>
            <a:ext cx="100584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5440680"/>
            <a:ext cx="822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C6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1463040" y="54864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Düzenleme, donör güvenliği ve aydınlatılmış onam müzakere edilemez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463040" y="5897880"/>
            <a:ext cx="10058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ürünün regülasyon sınıfını bilmek; allojenik ürünlerde donör tarama belgelerini doğrulamak klinisyen sorumluluğunun temelidir.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1463040" y="6355080"/>
            <a:ext cx="100584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1371600"/>
            <a:ext cx="54864" cy="4114800"/>
          </a:xfrm>
          <a:prstGeom prst="rect">
            <a:avLst/>
          </a:prstGeom>
          <a:solidFill>
            <a:srgbClr val="DC6E47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13716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783080"/>
            <a:ext cx="10515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Teşekkürler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3200400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BD5E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Sorular ve tartışma için açığım — sunum sonrası kişisel kaynaklar QR kod ile paylaşılacaktır.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914400" y="4114800"/>
            <a:ext cx="146304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4114800"/>
            <a:ext cx="1463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QR ]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606040" y="46177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 sitesi · kaynaklar · iletişim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606040" y="493776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dr-altunlu.de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589520" y="585216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Op. Dr. Mustafa Kemal Altunlu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589520" y="617220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Ortopedi ve Travmatoloji · Antalya · Stuttgart 2026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GIRIŞ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9875520" y="365760"/>
            <a:ext cx="91440" cy="91440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4" name="Text 2"/>
          <p:cNvSpPr/>
          <p:nvPr/>
        </p:nvSpPr>
        <p:spPr>
          <a:xfrm>
            <a:off x="10012680" y="29260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Rejeneratif Ortopedi · Stuttgart 2026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4465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16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22960"/>
            <a:ext cx="7315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Geleneksel tedavinin</a:t>
            </a:r>
            <a:endParaRPr lang="en-US" sz="38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yetersiz kaldığı yerde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548640" y="2423160"/>
            <a:ext cx="68580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Kas-iskelet sisteminde dejeneratif ve travmatik patolojilerin önemli bir kısmında konvansiyonel yaklaşımlar — NSAİİ, kortikosteroid, hyalüronik asit, fizik tedavi — semptomu baskılar; ancak doku iyileşmesini ve hastalığın ilerlemesini değiştirmez.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863840" y="914400"/>
            <a:ext cx="3749040" cy="50292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9" name="Shape 7"/>
          <p:cNvSpPr/>
          <p:nvPr/>
        </p:nvSpPr>
        <p:spPr>
          <a:xfrm>
            <a:off x="7863840" y="914400"/>
            <a:ext cx="54864" cy="5029200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10" name="Text 8"/>
          <p:cNvSpPr/>
          <p:nvPr/>
        </p:nvSpPr>
        <p:spPr>
          <a:xfrm>
            <a:off x="8138160" y="11887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KÜRESEL OSTEOARTRİT YÜKÜ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8138160" y="150876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595 milyon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8138160" y="219456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 yılı küresel OA prevalansı (dünya nüfusunun %7,6'sı)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138160" y="288036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C6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+%75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8138160" y="35661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2050'ye kadar diz OA artış öngörüsü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138160" y="416052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Sınırlı endojen kapasite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138160" y="48006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Kıkırdak avasküler, tendon hipovasküler — doğal iyileşme yetersiz; rejeneratif tedavi mantıksal cevap.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Lancet Rheumatol 2023; Wang et al., 2025 (PMC12171193)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— SINIFLANDIRMA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9875520" y="365760"/>
            <a:ext cx="91440" cy="91440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4" name="Text 2"/>
          <p:cNvSpPr/>
          <p:nvPr/>
        </p:nvSpPr>
        <p:spPr>
          <a:xfrm>
            <a:off x="10012680" y="29260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Rejeneratif Ortopedi · Stuttgart 2026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4465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16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229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Rejeneratif arsenal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548640" y="1508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Otologdan allojeniğe, hücreselden hücresizliğe doğru bir spektrum.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2286000"/>
            <a:ext cx="2331720" cy="36576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2286000"/>
            <a:ext cx="2331720" cy="73152"/>
          </a:xfrm>
          <a:prstGeom prst="rect">
            <a:avLst/>
          </a:prstGeom>
          <a:solidFill>
            <a:srgbClr val="DC6E47"/>
          </a:solidFill>
          <a:ln/>
        </p:spPr>
      </p:sp>
      <p:sp>
        <p:nvSpPr>
          <p:cNvPr id="10" name="Shape 8"/>
          <p:cNvSpPr/>
          <p:nvPr/>
        </p:nvSpPr>
        <p:spPr>
          <a:xfrm>
            <a:off x="822960" y="260604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DC6E47"/>
            </a:solidFill>
            <a:prstDash val="solid"/>
          </a:ln>
        </p:spPr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0120" y="2743200"/>
            <a:ext cx="365760" cy="36576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822960" y="33832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C6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KAYNAKLI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822960" y="365760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8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PRP / PRF / PRGF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822960" y="443484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Otolog. Hızlı, ofis-içi. Büyüme faktörü deposu.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3520440" y="2286000"/>
            <a:ext cx="2331720" cy="36576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6" name="Shape 13"/>
          <p:cNvSpPr/>
          <p:nvPr/>
        </p:nvSpPr>
        <p:spPr>
          <a:xfrm>
            <a:off x="3520440" y="2286000"/>
            <a:ext cx="2331720" cy="73152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17" name="Shape 14"/>
          <p:cNvSpPr/>
          <p:nvPr/>
        </p:nvSpPr>
        <p:spPr>
          <a:xfrm>
            <a:off x="3794760" y="260604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F766E"/>
            </a:solidFill>
            <a:prstDash val="solid"/>
          </a:ln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1920" y="2743200"/>
            <a:ext cx="365760" cy="365760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3794760" y="33832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OTOLOG HÜCRESEL</a:t>
            </a:r>
            <a:endParaRPr lang="en-US" sz="900" dirty="0"/>
          </a:p>
        </p:txBody>
      </p:sp>
      <p:sp>
        <p:nvSpPr>
          <p:cNvPr id="20" name="Text 16"/>
          <p:cNvSpPr/>
          <p:nvPr/>
        </p:nvSpPr>
        <p:spPr>
          <a:xfrm>
            <a:off x="3794760" y="365760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8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BMAC · SVF</a:t>
            </a:r>
            <a:endParaRPr lang="en-US" sz="1800" dirty="0"/>
          </a:p>
        </p:txBody>
      </p:sp>
      <p:sp>
        <p:nvSpPr>
          <p:cNvPr id="21" name="Text 17"/>
          <p:cNvSpPr/>
          <p:nvPr/>
        </p:nvSpPr>
        <p:spPr>
          <a:xfrm>
            <a:off x="3794760" y="443484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Kemik iliği veya yağ kaynaklı. Mezenkimal kök hücre içerir.</a:t>
            </a:r>
            <a:endParaRPr lang="en-US" sz="1100" dirty="0"/>
          </a:p>
        </p:txBody>
      </p:sp>
      <p:sp>
        <p:nvSpPr>
          <p:cNvPr id="22" name="Shape 18"/>
          <p:cNvSpPr/>
          <p:nvPr/>
        </p:nvSpPr>
        <p:spPr>
          <a:xfrm>
            <a:off x="6492240" y="2286000"/>
            <a:ext cx="2331720" cy="36576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3" name="Shape 19"/>
          <p:cNvSpPr/>
          <p:nvPr/>
        </p:nvSpPr>
        <p:spPr>
          <a:xfrm>
            <a:off x="6492240" y="2286000"/>
            <a:ext cx="2331720" cy="73152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24" name="Shape 20"/>
          <p:cNvSpPr/>
          <p:nvPr/>
        </p:nvSpPr>
        <p:spPr>
          <a:xfrm>
            <a:off x="6766560" y="260604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1E40AF"/>
            </a:solidFill>
            <a:prstDash val="solid"/>
          </a:ln>
        </p:spPr>
      </p:sp>
      <p:pic>
        <p:nvPicPr>
          <p:cNvPr id="2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720" y="2743200"/>
            <a:ext cx="365760" cy="36576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6766560" y="33832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1E40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ALLOJENİK HÜCRESİZ</a:t>
            </a:r>
            <a:endParaRPr lang="en-US" sz="900" dirty="0"/>
          </a:p>
        </p:txBody>
      </p:sp>
      <p:sp>
        <p:nvSpPr>
          <p:cNvPr id="27" name="Text 22"/>
          <p:cNvSpPr/>
          <p:nvPr/>
        </p:nvSpPr>
        <p:spPr>
          <a:xfrm>
            <a:off x="6766560" y="365760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8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Ekzozomlar</a:t>
            </a:r>
            <a:endParaRPr lang="en-US" sz="1800" dirty="0"/>
          </a:p>
        </p:txBody>
      </p:sp>
      <p:sp>
        <p:nvSpPr>
          <p:cNvPr id="28" name="Text 23"/>
          <p:cNvSpPr/>
          <p:nvPr/>
        </p:nvSpPr>
        <p:spPr>
          <a:xfrm>
            <a:off x="6766560" y="443484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Umbilikal kord MSC kaynaklı. Off-the-shelf, HLA-negatif.</a:t>
            </a:r>
            <a:endParaRPr lang="en-US" sz="1100" dirty="0"/>
          </a:p>
        </p:txBody>
      </p:sp>
      <p:sp>
        <p:nvSpPr>
          <p:cNvPr id="29" name="Shape 24"/>
          <p:cNvSpPr/>
          <p:nvPr/>
        </p:nvSpPr>
        <p:spPr>
          <a:xfrm>
            <a:off x="9464040" y="2286000"/>
            <a:ext cx="2331720" cy="36576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0" name="Shape 25"/>
          <p:cNvSpPr/>
          <p:nvPr/>
        </p:nvSpPr>
        <p:spPr>
          <a:xfrm>
            <a:off x="9464040" y="2286000"/>
            <a:ext cx="2331720" cy="7315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31" name="Shape 26"/>
          <p:cNvSpPr/>
          <p:nvPr/>
        </p:nvSpPr>
        <p:spPr>
          <a:xfrm>
            <a:off x="9738360" y="260604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7C3AED"/>
            </a:solidFill>
            <a:prstDash val="solid"/>
          </a:ln>
        </p:spPr>
      </p:sp>
      <p:pic>
        <p:nvPicPr>
          <p:cNvPr id="3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5520" y="2743200"/>
            <a:ext cx="365760" cy="365760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9738360" y="33832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PERİNATAL</a:t>
            </a:r>
            <a:endParaRPr lang="en-US" sz="900" dirty="0"/>
          </a:p>
        </p:txBody>
      </p:sp>
      <p:sp>
        <p:nvSpPr>
          <p:cNvPr id="34" name="Text 28"/>
          <p:cNvSpPr/>
          <p:nvPr/>
        </p:nvSpPr>
        <p:spPr>
          <a:xfrm>
            <a:off x="9738360" y="365760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8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Amniotik · Plasental</a:t>
            </a:r>
            <a:endParaRPr lang="en-US" sz="1800" dirty="0"/>
          </a:p>
        </p:txBody>
      </p:sp>
      <p:sp>
        <p:nvSpPr>
          <p:cNvPr id="35" name="Text 29"/>
          <p:cNvSpPr/>
          <p:nvPr/>
        </p:nvSpPr>
        <p:spPr>
          <a:xfrm>
            <a:off x="9738360" y="443484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Allogreft. Büyüme faktörü ve ECM bileşenleri zengin.</a:t>
            </a:r>
            <a:endParaRPr lang="en-US" sz="1100" dirty="0"/>
          </a:p>
        </p:txBody>
      </p:sp>
      <p:sp>
        <p:nvSpPr>
          <p:cNvPr id="36" name="Text 30"/>
          <p:cNvSpPr/>
          <p:nvPr/>
        </p:nvSpPr>
        <p:spPr>
          <a:xfrm>
            <a:off x="548640" y="62636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sunumda akış: PRP → BMAC/SVF → Ekzozom — biyolojik komplekslik, sofistikasyon ve klinik kullanımın evrimi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— KAN KAYNAKLI AJANLAR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9875520" y="365760"/>
            <a:ext cx="91440" cy="91440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4" name="Text 2"/>
          <p:cNvSpPr/>
          <p:nvPr/>
        </p:nvSpPr>
        <p:spPr>
          <a:xfrm>
            <a:off x="10012680" y="29260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Rejeneratif Ortopedi · Stuttgart 2026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4465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16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229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PRP — başlangıç noktası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548640" y="150876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Trombositten zengin plazma — hastanın kendi kanından, ofiste, 15 dakikada.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2194560"/>
            <a:ext cx="5486400" cy="41148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2194560"/>
            <a:ext cx="54864" cy="4114800"/>
          </a:xfrm>
          <a:prstGeom prst="rect">
            <a:avLst/>
          </a:prstGeom>
          <a:solidFill>
            <a:srgbClr val="DC6E47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233172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DC6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MEKANIZMA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77240" y="260604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Aktive trombositler ne salar?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777240" y="324612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76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PDGF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777240" y="3703320"/>
            <a:ext cx="2468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Mezenkimal kök hücre,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fibroblast proliferasyonu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429000" y="324612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76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TGF-β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429000" y="3703320"/>
            <a:ext cx="2468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Kollajen sentezi,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kıkırdak farklılaşması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77240" y="457200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76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VEGF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777240" y="5029200"/>
            <a:ext cx="2468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Anjiyogenez,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endotel stimülasyonu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429000" y="457200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76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IGF-1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3429000" y="5029200"/>
            <a:ext cx="2468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Kemik iyileşmesi,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hücre apoptoz modülasyonu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400800" y="2331720"/>
            <a:ext cx="5212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LP-PRP vs LR-PRP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6400800" y="2788920"/>
            <a:ext cx="5212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Klinik etkinlikte belirleyici fark — lökosit içeriği.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400800" y="3291840"/>
            <a:ext cx="2560320" cy="2560320"/>
          </a:xfrm>
          <a:prstGeom prst="rect">
            <a:avLst/>
          </a:prstGeom>
          <a:solidFill>
            <a:srgbClr val="F0FDFA"/>
          </a:solidFill>
          <a:ln/>
        </p:spPr>
      </p:sp>
      <p:sp>
        <p:nvSpPr>
          <p:cNvPr id="23" name="Text 21"/>
          <p:cNvSpPr/>
          <p:nvPr/>
        </p:nvSpPr>
        <p:spPr>
          <a:xfrm>
            <a:off x="6583680" y="342900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76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LP-PRP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6583680" y="379476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Lökosit-fakir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583680" y="411480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Eklem içi (OA)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Kıkırdak koruyucu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Düşük inflamasyon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9098280" y="3291840"/>
            <a:ext cx="2560320" cy="2560320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27" name="Text 25"/>
          <p:cNvSpPr/>
          <p:nvPr/>
        </p:nvSpPr>
        <p:spPr>
          <a:xfrm>
            <a:off x="9281160" y="342900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C6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LR-PRP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9281160" y="379476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Lökosit-zengin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9281160" y="411480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Tendinopati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Antimikrobiyal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Akut yaralanma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400800" y="594360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Etkinlik için ≥ 1 milyon trombosit/μL hedeflenir; bazal değerin 2–8 katı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48640" y="64465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Marx 2001; Bensa et al., Am J Sports Med 2025 — meta-analiz: yüksek konsantrasyon → daha iyi sonuç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— KAN KAYNAKLI AJANLAR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9875520" y="365760"/>
            <a:ext cx="91440" cy="91440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4" name="Text 2"/>
          <p:cNvSpPr/>
          <p:nvPr/>
        </p:nvSpPr>
        <p:spPr>
          <a:xfrm>
            <a:off x="10012680" y="29260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Rejeneratif Ortopedi · Stuttgart 2026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4465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16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229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Diz OA'da PRP — kanıtın güncel durumu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548640" y="14630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2024–2025 meta-analizleri: PRP plasebodan, hyalüronik asitten ve kortikosteroidden anlamlı derecede üstün.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194560"/>
            <a:ext cx="352044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2194560"/>
            <a:ext cx="3520440" cy="54864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237744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PLASEBO (SALINE)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822960" y="269748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76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Klinik anlamlı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822960" y="3429000"/>
            <a:ext cx="640080" cy="0"/>
          </a:xfrm>
          <a:prstGeom prst="line">
            <a:avLst/>
          </a:prstGeom>
          <a:noFill/>
          <a:ln w="25400">
            <a:solidFill>
              <a:srgbClr val="DC6E4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3611880"/>
            <a:ext cx="310896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Bensa et al. 2025 meta-analizi: PRP, plasebodan istatistiksel ve klinik olarak üstün ağrı azalması ve fonksiyon iyileşmesi sağlar.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822960" y="57150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i="1" dirty="0">
                <a:solidFill>
                  <a:srgbClr val="DC6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I — RCT meta-analiz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434840" y="2194560"/>
            <a:ext cx="352044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434840" y="2194560"/>
            <a:ext cx="3520440" cy="54864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17" name="Text 15"/>
          <p:cNvSpPr/>
          <p:nvPr/>
        </p:nvSpPr>
        <p:spPr>
          <a:xfrm>
            <a:off x="4709160" y="237744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HYALÜRONIK ASIT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709160" y="269748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76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Üstün</a:t>
            </a:r>
            <a:endParaRPr lang="en-US" sz="2600" dirty="0"/>
          </a:p>
        </p:txBody>
      </p:sp>
      <p:sp>
        <p:nvSpPr>
          <p:cNvPr id="19" name="Shape 17"/>
          <p:cNvSpPr/>
          <p:nvPr/>
        </p:nvSpPr>
        <p:spPr>
          <a:xfrm>
            <a:off x="4709160" y="3429000"/>
            <a:ext cx="640080" cy="0"/>
          </a:xfrm>
          <a:prstGeom prst="line">
            <a:avLst/>
          </a:prstGeom>
          <a:noFill/>
          <a:ln w="25400">
            <a:solidFill>
              <a:srgbClr val="DC6E4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09160" y="3611880"/>
            <a:ext cx="310896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Özellikle KL grade I–III hastalarda LP-PRP, HA'ya göre daha uzun süreli ağrı kontrolü ve fonksiyon iyileşmesi sağlar.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4709160" y="57150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i="1" dirty="0">
                <a:solidFill>
                  <a:srgbClr val="DC6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I — Comprehensive review 2025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8321040" y="2194560"/>
            <a:ext cx="352044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321040" y="2194560"/>
            <a:ext cx="3520440" cy="54864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24" name="Text 22"/>
          <p:cNvSpPr/>
          <p:nvPr/>
        </p:nvSpPr>
        <p:spPr>
          <a:xfrm>
            <a:off x="8595360" y="237744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KORTIKOSTEROID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8595360" y="269748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76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Daha kalıcı</a:t>
            </a:r>
            <a:endParaRPr lang="en-US" sz="2600" dirty="0"/>
          </a:p>
        </p:txBody>
      </p:sp>
      <p:sp>
        <p:nvSpPr>
          <p:cNvPr id="26" name="Shape 24"/>
          <p:cNvSpPr/>
          <p:nvPr/>
        </p:nvSpPr>
        <p:spPr>
          <a:xfrm>
            <a:off x="8595360" y="3429000"/>
            <a:ext cx="640080" cy="0"/>
          </a:xfrm>
          <a:prstGeom prst="line">
            <a:avLst/>
          </a:prstGeom>
          <a:noFill/>
          <a:ln w="25400">
            <a:solidFill>
              <a:srgbClr val="DC6E4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95360" y="3611880"/>
            <a:ext cx="310896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3-doz PRP protokolü tek doza ve steroide göre 6–12 ayda daha kalıcı semptom kontrolü; uzun-dönem etki avantajı.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8595360" y="57150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i="1" dirty="0">
                <a:solidFill>
                  <a:srgbClr val="DC6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McLarnon &amp; Heron 2024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48640" y="640080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Sınırlılık: PRP formülasyonlarında standardizasyon eksikliği — trombosit konsantrasyonu, lökosit içeriği, hazırlama protokolü çalışmadan çalışmaya değişiyor.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— OTOLOG HÜCRESEL TEDAVILER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9875520" y="365760"/>
            <a:ext cx="91440" cy="91440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4" name="Text 2"/>
          <p:cNvSpPr/>
          <p:nvPr/>
        </p:nvSpPr>
        <p:spPr>
          <a:xfrm>
            <a:off x="10012680" y="29260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Rejeneratif Ortopedi · Stuttgart 2026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4465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16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229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Bir adım öteye — kök hücreler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15087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PRP büyüme faktörü taşır; BMAC ve SVF ise canlı mezenkimal kök hücre içerir.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194560"/>
            <a:ext cx="5257800" cy="4206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2194560"/>
            <a:ext cx="5257800" cy="640080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228600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BMAC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2651760" y="24231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Bone Marrow Aspirate Concentrate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22960" y="3017520"/>
            <a:ext cx="4709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22960" y="3246120"/>
            <a:ext cx="4709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Kemik iliği (iliak krista)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22960" y="3840480"/>
            <a:ext cx="4709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22960" y="4069080"/>
            <a:ext cx="4709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MSC, HSC, trombosit, büyüme faktörleri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2960" y="4663440"/>
            <a:ext cx="4709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İYİ ENDİKASYON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822960" y="4892040"/>
            <a:ext cx="4709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Kıkırdak defekti, kemik iliği ödemi, psödoartroz, avasküler nekroz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22960" y="5486400"/>
            <a:ext cx="4709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TEKNOLOJİ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22960" y="5715000"/>
            <a:ext cx="4709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Marrow Cellution™ — santrifüjsüz, side-port aspirasyon ile 10 mL yüksek-kalite marrow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355080" y="2194560"/>
            <a:ext cx="5257800" cy="4206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55080" y="2194560"/>
            <a:ext cx="5257800" cy="640080"/>
          </a:xfrm>
          <a:prstGeom prst="rect">
            <a:avLst/>
          </a:prstGeom>
          <a:solidFill>
            <a:srgbClr val="DC6E47"/>
          </a:solidFill>
          <a:ln/>
        </p:spPr>
      </p:sp>
      <p:sp>
        <p:nvSpPr>
          <p:cNvPr id="22" name="Text 20"/>
          <p:cNvSpPr/>
          <p:nvPr/>
        </p:nvSpPr>
        <p:spPr>
          <a:xfrm>
            <a:off x="6629400" y="228600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SVF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8458200" y="24231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Stromal Vascular Fraction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629400" y="3017520"/>
            <a:ext cx="4709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C6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629400" y="3246120"/>
            <a:ext cx="4709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Subkutan yağ dokusu (lipoaspirat)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629400" y="3840480"/>
            <a:ext cx="4709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C6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629400" y="4069080"/>
            <a:ext cx="4709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ADSC (yağ kaynaklı kök hücre), endotel, perisit, makrofaj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629400" y="4663440"/>
            <a:ext cx="4709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C6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İYİ ENDİKASYON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629400" y="4892040"/>
            <a:ext cx="4709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Diz OA, kronik tendinopati, eklem koruması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629400" y="5486400"/>
            <a:ext cx="4709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C6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TEKNOLOJİ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629400" y="5715000"/>
            <a:ext cx="4709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STEMPIA / kapalı sistem kit — enzimatik veya mekanik, ofis-içi 60 dakika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48640" y="64465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Park et al., Am J Sports Med 2025 — diz OA'da 12. ayda MFAT ile PRP arasında klinik denklik (her ikisi de etkili)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— EKZOZOMLAR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9875520" y="365760"/>
            <a:ext cx="91440" cy="91440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4" name="Text 2"/>
          <p:cNvSpPr/>
          <p:nvPr/>
        </p:nvSpPr>
        <p:spPr>
          <a:xfrm>
            <a:off x="10012680" y="29260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Rejeneratif Ortopedi · Stuttgart 2026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4465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16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229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Hücreye değil, sinyale odaklanmak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548640" y="15087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Ekzozom — kök hücrenin gönderdiği mesajı taşıyan nano-kese. Hücresiz, allojenik, off-the-shelf.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194560"/>
            <a:ext cx="5029200" cy="4114800"/>
          </a:xfrm>
          <a:prstGeom prst="rect">
            <a:avLst/>
          </a:prstGeom>
          <a:solidFill>
            <a:srgbClr val="F0FDFA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237744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76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Ekzozom nedir?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77240" y="2880360"/>
            <a:ext cx="4572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30–150 nm boyutunda, hücreden salgılanan ekstrasellüler vezikül. İçinde protein, mRNA, miRNA ve büyüme faktörü taşır. Hedef hücreyle füzyon yapar; gen ekspresyonunu modüle eder, paracrine sinyal iletir.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77240" y="45720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BIYOLOJIK ETKILER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77240" y="4892040"/>
            <a:ext cx="4572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Anti-inflamatuvar · anti-fibrotik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Pro-anjiyogenik · pro-proliferatif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İmmünomodülatör · immün ayrıcalıklı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6035040" y="2194560"/>
            <a:ext cx="5669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Kaynak çok şey değiştirir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035040" y="2743200"/>
            <a:ext cx="5669280" cy="1078992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5" name="Shape 13"/>
          <p:cNvSpPr/>
          <p:nvPr/>
        </p:nvSpPr>
        <p:spPr>
          <a:xfrm>
            <a:off x="6035040" y="2743200"/>
            <a:ext cx="45720" cy="1078992"/>
          </a:xfrm>
          <a:prstGeom prst="rect">
            <a:avLst/>
          </a:prstGeom>
          <a:solidFill>
            <a:srgbClr val="64748B"/>
          </a:solidFill>
          <a:ln/>
        </p:spPr>
      </p:sp>
      <p:sp>
        <p:nvSpPr>
          <p:cNvPr id="16" name="Text 14"/>
          <p:cNvSpPr/>
          <p:nvPr/>
        </p:nvSpPr>
        <p:spPr>
          <a:xfrm>
            <a:off x="6217920" y="28346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BİTKİSEL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217920" y="3035808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Botanik kaynaklı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217920" y="3310128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Hayvansal ve bitkisel ekstraktlardan elde edilen ekzozom benzeri vezikül; insan hücresel sinyalizasyonuyla biyolojik uyumu sınırlı.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035040" y="3904488"/>
            <a:ext cx="5669280" cy="1078992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0" name="Shape 18"/>
          <p:cNvSpPr/>
          <p:nvPr/>
        </p:nvSpPr>
        <p:spPr>
          <a:xfrm>
            <a:off x="6035040" y="3904488"/>
            <a:ext cx="45720" cy="1078992"/>
          </a:xfrm>
          <a:prstGeom prst="rect">
            <a:avLst/>
          </a:prstGeom>
          <a:solidFill>
            <a:srgbClr val="64748B"/>
          </a:solidFill>
          <a:ln/>
        </p:spPr>
      </p:sp>
      <p:sp>
        <p:nvSpPr>
          <p:cNvPr id="21" name="Text 19"/>
          <p:cNvSpPr/>
          <p:nvPr/>
        </p:nvSpPr>
        <p:spPr>
          <a:xfrm>
            <a:off x="6217920" y="399592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HAYVAN KAYNAKLI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217920" y="4197096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Bovine, ekin, vb.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217920" y="4471416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Heterojen, ksenojenik immün riski. Sınırlı klinik kullanım, regülasyonu zor.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035040" y="5074920"/>
            <a:ext cx="5669280" cy="1078992"/>
          </a:xfrm>
          <a:prstGeom prst="rect">
            <a:avLst/>
          </a:prstGeom>
          <a:solidFill>
            <a:srgbClr val="F0FDFA"/>
          </a:solidFill>
          <a:ln/>
        </p:spPr>
      </p:sp>
      <p:sp>
        <p:nvSpPr>
          <p:cNvPr id="25" name="Shape 23"/>
          <p:cNvSpPr/>
          <p:nvPr/>
        </p:nvSpPr>
        <p:spPr>
          <a:xfrm>
            <a:off x="6035040" y="5074920"/>
            <a:ext cx="45720" cy="1078992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26" name="Text 24"/>
          <p:cNvSpPr/>
          <p:nvPr/>
        </p:nvSpPr>
        <p:spPr>
          <a:xfrm>
            <a:off x="6217920" y="51663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 ALLOJENİK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217920" y="5367528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Umbilikal kord MSC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217920" y="5641848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AATB / FDA standartlarına uygun, donör taranmış, HLA antijeni içermez — reaksiyon riski çok düşük. Klinik kullanımda altın standart.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48640" y="64465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Wang et al., Front Pharmacol 2025 — 28 preklinik çalışma: MSC-eksozom kıkırdak rejenerasyonunda tutarlı histolojik avantaj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— EKZOZOMLAR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9875520" y="365760"/>
            <a:ext cx="91440" cy="91440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4" name="Text 2"/>
          <p:cNvSpPr/>
          <p:nvPr/>
        </p:nvSpPr>
        <p:spPr>
          <a:xfrm>
            <a:off x="10012680" y="29260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Rejeneratif Ortopedi · Stuttgart 2026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4465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16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229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Ekzozom — ortopedik uygulama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15087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Liyofilize formül — oda sıcaklığında saklama, dilüent ile rekonstitüsyon, intra-artiküler / intradermal / topikal.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219456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Klinik protokol — örnek diz OA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777240" y="3200400"/>
            <a:ext cx="4937760" cy="0"/>
          </a:xfrm>
          <a:prstGeom prst="line">
            <a:avLst/>
          </a:prstGeom>
          <a:noFill/>
          <a:ln w="25400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94360" y="3108960"/>
            <a:ext cx="182880" cy="182880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11" name="Text 9"/>
          <p:cNvSpPr/>
          <p:nvPr/>
        </p:nvSpPr>
        <p:spPr>
          <a:xfrm>
            <a:off x="182880" y="2697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 0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82880" y="338328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Ekzozom</a:t>
            </a:r>
            <a:endParaRPr lang="en-US" sz="1000" dirty="0"/>
          </a:p>
          <a:p>
            <a:pPr algn="ctr"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cc IA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1737360" y="3108960"/>
            <a:ext cx="182880" cy="182880"/>
          </a:xfrm>
          <a:prstGeom prst="ellipse">
            <a:avLst/>
          </a:prstGeom>
          <a:solidFill>
            <a:srgbClr val="DC6E47"/>
          </a:solidFill>
          <a:ln/>
        </p:spPr>
      </p:sp>
      <p:sp>
        <p:nvSpPr>
          <p:cNvPr id="14" name="Text 12"/>
          <p:cNvSpPr/>
          <p:nvPr/>
        </p:nvSpPr>
        <p:spPr>
          <a:xfrm>
            <a:off x="1325880" y="2697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DC6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 15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325880" y="338328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PRP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880360" y="3108960"/>
            <a:ext cx="182880" cy="182880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17" name="Text 15"/>
          <p:cNvSpPr/>
          <p:nvPr/>
        </p:nvSpPr>
        <p:spPr>
          <a:xfrm>
            <a:off x="2468880" y="2697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 30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468880" y="338328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Ekzozom</a:t>
            </a:r>
            <a:endParaRPr lang="en-US" sz="1000" dirty="0"/>
          </a:p>
          <a:p>
            <a:pPr algn="ctr"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cc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023360" y="3108960"/>
            <a:ext cx="182880" cy="182880"/>
          </a:xfrm>
          <a:prstGeom prst="ellipse">
            <a:avLst/>
          </a:prstGeom>
          <a:solidFill>
            <a:srgbClr val="DC6E47"/>
          </a:solidFill>
          <a:ln/>
        </p:spPr>
      </p:sp>
      <p:sp>
        <p:nvSpPr>
          <p:cNvPr id="20" name="Text 18"/>
          <p:cNvSpPr/>
          <p:nvPr/>
        </p:nvSpPr>
        <p:spPr>
          <a:xfrm>
            <a:off x="3611880" y="2697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DC6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 45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611880" y="338328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PRP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166360" y="3108960"/>
            <a:ext cx="182880" cy="182880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23" name="Text 21"/>
          <p:cNvSpPr/>
          <p:nvPr/>
        </p:nvSpPr>
        <p:spPr>
          <a:xfrm>
            <a:off x="4754880" y="2697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 60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754880" y="338328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Ekzozom</a:t>
            </a:r>
            <a:endParaRPr lang="en-US" sz="1000" dirty="0"/>
          </a:p>
          <a:p>
            <a:pPr algn="ctr"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cc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48640" y="4206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 90 — kontrol PRP doz; klinik değerlendirme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48640" y="4663440"/>
            <a:ext cx="5486400" cy="169164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7" name="Text 25"/>
          <p:cNvSpPr/>
          <p:nvPr/>
        </p:nvSpPr>
        <p:spPr>
          <a:xfrm>
            <a:off x="777240" y="475488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ENDIKASYONLAR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77240" y="5074920"/>
            <a:ext cx="5029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Osteoartrit · Tendinopatiler · Kemik iliği ödemi · Kıkırdak defektleri · Kronik yara · Plantar fasiit · Ligaman yaralanmaları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400800" y="219456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Eklem-bazlı doz önerisi</a:t>
            </a:r>
            <a:endParaRPr lang="en-US" sz="16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0" y="2651760"/>
          <a:ext cx="5212080" cy="914400"/>
        </p:xfrm>
        <a:graphic>
          <a:graphicData uri="http://schemas.openxmlformats.org/drawingml/2006/table">
            <a:tbl>
              <a:tblPr/>
              <a:tblGrid>
                <a:gridCol w="2468880"/>
                <a:gridCol w="1371600"/>
                <a:gridCol w="1371600"/>
              </a:tblGrid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Eklem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Doz (Flow)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Dilüsyon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0F766E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F141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Diz (Stage 3-4)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0.5–1 mL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1:2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F141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Omuz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mL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1:2 – 1:4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F141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Kalça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mL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1:2 – 1:3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F141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Dirsek / Ayak bileği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mL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1:1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F141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 bileği / parmak (eklem başına)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0.25 mL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1:1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1" name="Shape 28"/>
          <p:cNvSpPr/>
          <p:nvPr/>
        </p:nvSpPr>
        <p:spPr>
          <a:xfrm>
            <a:off x="6400800" y="5166360"/>
            <a:ext cx="5212080" cy="1188720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32" name="Shape 29"/>
          <p:cNvSpPr/>
          <p:nvPr/>
        </p:nvSpPr>
        <p:spPr>
          <a:xfrm>
            <a:off x="6400800" y="5166360"/>
            <a:ext cx="45720" cy="1188720"/>
          </a:xfrm>
          <a:prstGeom prst="rect">
            <a:avLst/>
          </a:prstGeom>
          <a:solidFill>
            <a:srgbClr val="DC6E47"/>
          </a:solidFill>
          <a:ln/>
        </p:spPr>
      </p:sp>
      <p:sp>
        <p:nvSpPr>
          <p:cNvPr id="33" name="Text 30"/>
          <p:cNvSpPr/>
          <p:nvPr/>
        </p:nvSpPr>
        <p:spPr>
          <a:xfrm>
            <a:off x="6583680" y="525780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C6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Tendon onarımında</a:t>
            </a:r>
            <a:endParaRPr lang="en-US" sz="1100" dirty="0"/>
          </a:p>
        </p:txBody>
      </p:sp>
      <p:sp>
        <p:nvSpPr>
          <p:cNvPr id="34" name="Text 31"/>
          <p:cNvSpPr/>
          <p:nvPr/>
        </p:nvSpPr>
        <p:spPr>
          <a:xfrm>
            <a:off x="6583680" y="5486400"/>
            <a:ext cx="4937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F14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Ultrason eşliğinde paratenon içine ve çevresine; tendinosis, tendinopati, tenosinovit, küçük rotator manşet yırtıkları, bursit. İnflamatuvar yanıt için ESWT, lazer veya needling ile kombine.</a:t>
            </a:r>
            <a:endParaRPr lang="en-US" sz="1050" dirty="0"/>
          </a:p>
        </p:txBody>
      </p:sp>
      <p:sp>
        <p:nvSpPr>
          <p:cNvPr id="35" name="Text 32"/>
          <p:cNvSpPr/>
          <p:nvPr/>
        </p:nvSpPr>
        <p:spPr>
          <a:xfrm>
            <a:off x="548640" y="64465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Cellgenic Flow Exosomes Protocols 2024; doz protokolleri kişisel klinik kararla optimize edilir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— KLINIK KARAR VERME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9875520" y="365760"/>
            <a:ext cx="91440" cy="91440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4" name="Text 2"/>
          <p:cNvSpPr/>
          <p:nvPr/>
        </p:nvSpPr>
        <p:spPr>
          <a:xfrm>
            <a:off x="10012680" y="29260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Rejeneratif Ortopedi · Stuttgart 2026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4465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8229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41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Hangisi, ne zaman?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548640" y="15087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Hasta yaşı, patoloji ciddiyeti, beklenti ve maliyetin birleştiği karar matrisi.</a:t>
            </a:r>
            <a:endParaRPr lang="en-US" sz="13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194560"/>
          <a:ext cx="11064240" cy="914400"/>
        </p:xfrm>
        <a:graphic>
          <a:graphicData uri="http://schemas.openxmlformats.org/drawingml/2006/table">
            <a:tbl>
              <a:tblPr/>
              <a:tblGrid>
                <a:gridCol w="2926080"/>
                <a:gridCol w="1828800"/>
                <a:gridCol w="1828800"/>
                <a:gridCol w="2286000"/>
                <a:gridCol w="219456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Patoloji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 Tercih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 Tercih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Kombinasyon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Notlar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0F172A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F141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Erken-orta diz OA (KL I–III)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F76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LP-PRP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Ekzozom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PRP + HA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i="1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 doz, 4 hafta arayla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F141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İleri diz OA (KL IV)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F76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BMAC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SVF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BMAC + Ekzozom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i="1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Eklem korumacı yaklaşım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F141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Kronik tendinopati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F76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LR-PRP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Ekzozom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PRP + ESWT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i="1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USG eşliğinde paratenon enj.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F141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Kıkırdak defekti / fokal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F76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BMAC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BMAC + scaffold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BMAC + PRP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i="1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Cerrahi adjuvan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F141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Kemik iliği ödemi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F76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Subkondral BMAC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PRP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BMAC + IA PRP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i="1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Floroskopi eşliğinde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F141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Akut kas yırtığı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F76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PRP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Hematom asp. + PRP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i="1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Erken müdahale önemli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548640" y="630936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Karar matrisi rehber niteliğindedir; nihai seçim klinik muayene, görüntüleme ve hasta beklentisine göre kişiselleştirilir.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Rejeneratif Ortopedi — Stuttgart 2026</dc:title>
  <dc:subject>PptxGenJS Presentation</dc:subject>
  <dc:creator>Dr. Mustafa Kemal Altunlu</dc:creator>
  <cp:lastModifiedBy>Dr. Mustafa Kemal Altunlu</cp:lastModifiedBy>
  <cp:revision>1</cp:revision>
  <dcterms:created xsi:type="dcterms:W3CDTF">2026-04-29T09:33:51Z</dcterms:created>
  <dcterms:modified xsi:type="dcterms:W3CDTF">2026-04-29T09:33:51Z</dcterms:modified>
</cp:coreProperties>
</file>